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4" r:id="rId2"/>
    <p:sldId id="296" r:id="rId3"/>
    <p:sldId id="272" r:id="rId4"/>
    <p:sldId id="275" r:id="rId5"/>
    <p:sldId id="270" r:id="rId6"/>
    <p:sldId id="297" r:id="rId7"/>
    <p:sldId id="298" r:id="rId8"/>
    <p:sldId id="299" r:id="rId9"/>
    <p:sldId id="300" r:id="rId10"/>
  </p:sldIdLst>
  <p:sldSz cx="9144000" cy="6858000" type="screen4x3"/>
  <p:notesSz cx="68199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 userDrawn="1">
          <p15:clr>
            <a:srgbClr val="A4A3A4"/>
          </p15:clr>
        </p15:guide>
        <p15:guide id="2" pos="21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 M.A." initials="YM" lastIdx="0" clrIdx="0">
    <p:extLst>
      <p:ext uri="{19B8F6BF-5375-455C-9EA6-DF929625EA0E}">
        <p15:presenceInfo xmlns:p15="http://schemas.microsoft.com/office/powerpoint/2012/main" userId="S-1-5-21-2015846570-11164191-355810188-3264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24" autoAdjust="0"/>
    <p:restoredTop sz="75311" autoAdjust="0"/>
  </p:normalViewPr>
  <p:slideViewPr>
    <p:cSldViewPr>
      <p:cViewPr varScale="1">
        <p:scale>
          <a:sx n="65" d="100"/>
          <a:sy n="65" d="100"/>
        </p:scale>
        <p:origin x="1373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3468" y="222"/>
      </p:cViewPr>
      <p:guideLst>
        <p:guide orient="horz" pos="3124"/>
        <p:guide pos="21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F5E85-4F85-4BA8-990D-78067C32EDD6}" type="datetimeFigureOut">
              <a:rPr lang="en-GB" smtClean="0"/>
              <a:t>16/11/2017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A8D57-5698-4E40-82B4-EAD5624F0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990" y="4711383"/>
            <a:ext cx="5455920" cy="44634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3032" y="9421044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9325" y="757238"/>
            <a:ext cx="4922838" cy="3692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742" y="4711383"/>
            <a:ext cx="5004417" cy="44616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B2788C33-1E12-4D90-ABD1-30F9B6FD08B5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9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4F2D99DD-F70A-43EC-AE4C-791895FBC002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8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9325" y="757238"/>
            <a:ext cx="4922838" cy="3692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742" y="4711383"/>
            <a:ext cx="5004417" cy="44616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89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3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2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usyoung/otp-tutorial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46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Marcus Young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Transportation Research Group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University of Southampton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16 November 2017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0" y="76200"/>
            <a:ext cx="903087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600" dirty="0" err="1">
                <a:solidFill>
                  <a:srgbClr val="000000"/>
                </a:solidFill>
              </a:rPr>
              <a:t>OpenTripPlanner</a:t>
            </a:r>
            <a:r>
              <a:rPr lang="en-US" altLang="en-US" sz="3600" dirty="0">
                <a:solidFill>
                  <a:srgbClr val="000000"/>
                </a:solidFill>
              </a:rPr>
              <a:t> – creating and querying your</a:t>
            </a:r>
          </a:p>
          <a:p>
            <a:pPr>
              <a:spcBef>
                <a:spcPct val="0"/>
              </a:spcBef>
            </a:pPr>
            <a:r>
              <a:rPr lang="en-US" altLang="en-US" sz="3600" dirty="0">
                <a:solidFill>
                  <a:srgbClr val="000000"/>
                </a:solidFill>
              </a:rPr>
              <a:t>own multi-modal route planner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6257925"/>
            <a:ext cx="2057926" cy="46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648CF-6328-4E8C-8048-8D92BD92A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8800"/>
            <a:ext cx="4741329" cy="3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F2182-7EE5-42E6-82FC-8E077EFEA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426097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1DD-FC22-4F61-B914-8EE3BC069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3429000" cy="3429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9682E6F-A2FB-4E2E-8833-6D138BAB477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9541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Key part of my research was developing station choice models to define probabilistic station catchments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D013D-8475-4813-BFBC-6E4C36AC7E5C}"/>
              </a:ext>
            </a:extLst>
          </p:cNvPr>
          <p:cNvSpPr txBox="1"/>
          <p:nvPr/>
        </p:nvSpPr>
        <p:spPr>
          <a:xfrm>
            <a:off x="1219200" y="5057001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Probability of alternative stations being chosen for a postcode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7AF01-729D-4B5F-8999-8D9CF3A3FF4D}"/>
              </a:ext>
            </a:extLst>
          </p:cNvPr>
          <p:cNvSpPr txBox="1"/>
          <p:nvPr/>
        </p:nvSpPr>
        <p:spPr>
          <a:xfrm>
            <a:off x="5486400" y="5195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Probabilistic catchment for a station</a:t>
            </a:r>
          </a:p>
        </p:txBody>
      </p:sp>
    </p:spTree>
    <p:extLst>
      <p:ext uri="{BB962C8B-B14F-4D97-AF65-F5344CB8AC3E}">
        <p14:creationId xmlns:p14="http://schemas.microsoft.com/office/powerpoint/2010/main" val="263038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82099C25-DD38-4DE5-9215-EB4A574BF43C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3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20650"/>
            <a:ext cx="9023350" cy="954107"/>
          </a:xfrm>
        </p:spPr>
        <p:txBody>
          <a:bodyPr/>
          <a:lstStyle/>
          <a:p>
            <a:pPr eaLnBrk="1" hangingPunct="1"/>
            <a:r>
              <a:rPr lang="en-US" altLang="en-US" dirty="0"/>
              <a:t>To calibrate models I needed data on station access journeys and the train leg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A5CC0-CF8D-4F29-8D11-BB4C6CA6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67" y="1600200"/>
            <a:ext cx="5953665" cy="110253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4D598EB-F289-451D-A6B4-B3606D7E4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52781"/>
              </p:ext>
            </p:extLst>
          </p:nvPr>
        </p:nvGraphicFramePr>
        <p:xfrm>
          <a:off x="533400" y="2971800"/>
          <a:ext cx="8077200" cy="2933800"/>
        </p:xfrm>
        <a:graphic>
          <a:graphicData uri="http://schemas.openxmlformats.org/drawingml/2006/table">
            <a:tbl>
              <a:tblPr firstRow="1" bandCol="1">
                <a:tableStyleId>{3B4B98B0-60AC-42C2-AFA5-B58CD77FA1E5}</a:tableStyleId>
              </a:tblPr>
              <a:tblGrid>
                <a:gridCol w="821424">
                  <a:extLst>
                    <a:ext uri="{9D8B030D-6E8A-4147-A177-3AD203B41FA5}">
                      <a16:colId xmlns:a16="http://schemas.microsoft.com/office/drawing/2014/main" val="773059531"/>
                    </a:ext>
                  </a:extLst>
                </a:gridCol>
                <a:gridCol w="665444">
                  <a:extLst>
                    <a:ext uri="{9D8B030D-6E8A-4147-A177-3AD203B41FA5}">
                      <a16:colId xmlns:a16="http://schemas.microsoft.com/office/drawing/2014/main" val="1634301923"/>
                    </a:ext>
                  </a:extLst>
                </a:gridCol>
                <a:gridCol w="635566">
                  <a:extLst>
                    <a:ext uri="{9D8B030D-6E8A-4147-A177-3AD203B41FA5}">
                      <a16:colId xmlns:a16="http://schemas.microsoft.com/office/drawing/2014/main" val="3163126862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3617715917"/>
                    </a:ext>
                  </a:extLst>
                </a:gridCol>
                <a:gridCol w="524196">
                  <a:extLst>
                    <a:ext uri="{9D8B030D-6E8A-4147-A177-3AD203B41FA5}">
                      <a16:colId xmlns:a16="http://schemas.microsoft.com/office/drawing/2014/main" val="505026859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2648600544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1692609555"/>
                    </a:ext>
                  </a:extLst>
                </a:gridCol>
                <a:gridCol w="639213">
                  <a:extLst>
                    <a:ext uri="{9D8B030D-6E8A-4147-A177-3AD203B41FA5}">
                      <a16:colId xmlns:a16="http://schemas.microsoft.com/office/drawing/2014/main" val="2388897156"/>
                    </a:ext>
                  </a:extLst>
                </a:gridCol>
                <a:gridCol w="475938">
                  <a:extLst>
                    <a:ext uri="{9D8B030D-6E8A-4147-A177-3AD203B41FA5}">
                      <a16:colId xmlns:a16="http://schemas.microsoft.com/office/drawing/2014/main" val="1682369408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3317561928"/>
                    </a:ext>
                  </a:extLst>
                </a:gridCol>
                <a:gridCol w="778551">
                  <a:extLst>
                    <a:ext uri="{9D8B030D-6E8A-4147-A177-3AD203B41FA5}">
                      <a16:colId xmlns:a16="http://schemas.microsoft.com/office/drawing/2014/main" val="73924317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64723893"/>
                    </a:ext>
                  </a:extLst>
                </a:gridCol>
              </a:tblGrid>
              <a:tr h="58898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individual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Choice set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Chosen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Distance (road)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Time (road)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Duration  (mode specific)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Train leg duration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Walk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Wait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Transfers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On-train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Fare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extLst>
                  <a:ext uri="{0D108BD9-81ED-4DB2-BD59-A6C34878D82A}">
                    <a16:rowId xmlns:a16="http://schemas.microsoft.com/office/drawing/2014/main" val="160125839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ADR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0.64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2.48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15600121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COA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2.06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6.13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26.63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26.33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24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95465392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WFF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3.94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12.93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41.12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43.00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37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36331912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CBC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3.85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13.20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50.12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41.00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1152023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HLY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7.66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16.03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83.55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34.10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2004853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KWD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5.69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68.62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58.10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8757557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BAI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5.17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14.73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65.30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19.33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17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5.80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182926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CBS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3.85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11.27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48.67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23.33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0054258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CRF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8.22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17.32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97.47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36.10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46325955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DRU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3.35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8.92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37.18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33.33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6.70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31691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24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64D5C92B-524D-4380-875C-ABCDB3C61BE5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4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20650"/>
            <a:ext cx="9023350" cy="954107"/>
          </a:xfrm>
        </p:spPr>
        <p:txBody>
          <a:bodyPr/>
          <a:lstStyle/>
          <a:p>
            <a:pPr eaLnBrk="1" hangingPunct="1"/>
            <a:r>
              <a:rPr lang="en-US" altLang="en-US" dirty="0"/>
              <a:t>Variety of route planning tools were considered, but found unsuitable and rejected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ABB0C-D1B5-4D74-987D-73FC3462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" y="1423316"/>
            <a:ext cx="3273946" cy="1871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191BC-12F5-4562-8D86-52A83407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" y="3556755"/>
            <a:ext cx="3273946" cy="9472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73C33D-6516-4C40-B8A8-3455821CF211}"/>
              </a:ext>
            </a:extLst>
          </p:cNvPr>
          <p:cNvSpPr/>
          <p:nvPr/>
        </p:nvSpPr>
        <p:spPr>
          <a:xfrm>
            <a:off x="664845" y="4765900"/>
            <a:ext cx="3273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Online services - not free and restricted to current services - not useful for planning or retrospective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3964B4-6DCD-4A5A-9AC0-E1C41CFCD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420926"/>
            <a:ext cx="3602355" cy="2105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45D07-3B69-42D9-AFE5-A49C27E6D1E0}"/>
              </a:ext>
            </a:extLst>
          </p:cNvPr>
          <p:cNvSpPr txBox="1"/>
          <p:nvPr/>
        </p:nvSpPr>
        <p:spPr>
          <a:xfrm>
            <a:off x="4724400" y="3676454"/>
            <a:ext cx="3602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Commercial desktop options – expensive, and restrictive.</a:t>
            </a:r>
          </a:p>
        </p:txBody>
      </p:sp>
    </p:spTree>
    <p:extLst>
      <p:ext uri="{BB962C8B-B14F-4D97-AF65-F5344CB8AC3E}">
        <p14:creationId xmlns:p14="http://schemas.microsoft.com/office/powerpoint/2010/main" val="203702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5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 err="1">
                <a:solidFill>
                  <a:srgbClr val="000000"/>
                </a:solidFill>
              </a:rPr>
              <a:t>OpenTripPlanner</a:t>
            </a:r>
            <a:r>
              <a:rPr lang="en-US" altLang="en-US" sz="2800" dirty="0">
                <a:solidFill>
                  <a:srgbClr val="000000"/>
                </a:solidFill>
              </a:rPr>
              <a:t> was selected – open source, cross-platform, with web interface and routing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7D85B-F2D1-4E96-9806-3C271764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2105"/>
          <a:stretch/>
        </p:blipFill>
        <p:spPr>
          <a:xfrm>
            <a:off x="381000" y="1426905"/>
            <a:ext cx="3026370" cy="2169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7096E-9A60-4982-860E-00D7AB97A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5" y="4681828"/>
            <a:ext cx="3528773" cy="1490372"/>
          </a:xfrm>
          <a:prstGeom prst="rect">
            <a:avLst/>
          </a:prstGeom>
        </p:spPr>
      </p:pic>
      <p:pic>
        <p:nvPicPr>
          <p:cNvPr id="10" name="Picture 4" descr="http://blog.openplans.org/wp-content/uploads/2012/08/image30471-810x1024.png">
            <a:extLst>
              <a:ext uri="{FF2B5EF4-FFF2-40B4-BE49-F238E27FC236}">
                <a16:creationId xmlns:a16="http://schemas.microsoft.com/office/drawing/2014/main" id="{DF3AD752-94D4-444A-8340-03243D24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33" y="1676400"/>
            <a:ext cx="2985810" cy="376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A53113-83A8-46B8-9776-F8428165438C}"/>
              </a:ext>
            </a:extLst>
          </p:cNvPr>
          <p:cNvSpPr/>
          <p:nvPr/>
        </p:nvSpPr>
        <p:spPr>
          <a:xfrm>
            <a:off x="5220194" y="5609896"/>
            <a:ext cx="34718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100" dirty="0"/>
              <a:t>Source: http://blog.openplans.org/2012/08/the-openplans-guide-to-gtfs-data/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8FCCA-6A47-4129-8D76-8B2B883C355F}"/>
              </a:ext>
            </a:extLst>
          </p:cNvPr>
          <p:cNvSpPr txBox="1"/>
          <p:nvPr/>
        </p:nvSpPr>
        <p:spPr>
          <a:xfrm>
            <a:off x="7188042" y="101727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GTFS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57338E-53D3-4C51-B788-96DD76F55B28}"/>
              </a:ext>
            </a:extLst>
          </p:cNvPr>
          <p:cNvCxnSpPr>
            <a:cxnSpLocks/>
            <a:stCxn id="4" idx="1"/>
            <a:endCxn id="10" idx="0"/>
          </p:cNvCxnSpPr>
          <p:nvPr/>
        </p:nvCxnSpPr>
        <p:spPr>
          <a:xfrm flipH="1">
            <a:off x="6742338" y="1248104"/>
            <a:ext cx="445704" cy="4282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109A15-85DC-45F6-ABD4-4CE8B498A354}"/>
              </a:ext>
            </a:extLst>
          </p:cNvPr>
          <p:cNvSpPr txBox="1"/>
          <p:nvPr/>
        </p:nvSpPr>
        <p:spPr>
          <a:xfrm>
            <a:off x="400411" y="3941846"/>
            <a:ext cx="227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OpenStreetMap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17C591-DFEB-4513-ABAB-260F36B0B7EB}"/>
              </a:ext>
            </a:extLst>
          </p:cNvPr>
          <p:cNvCxnSpPr>
            <a:cxnSpLocks/>
          </p:cNvCxnSpPr>
          <p:nvPr/>
        </p:nvCxnSpPr>
        <p:spPr>
          <a:xfrm>
            <a:off x="2090125" y="4325345"/>
            <a:ext cx="424475" cy="383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829390-0A28-4873-A5F6-AD054E1798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92" y="2925476"/>
            <a:ext cx="1828862" cy="12413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98066E3-DC32-4267-BAC9-0E564E1E73F9}"/>
              </a:ext>
            </a:extLst>
          </p:cNvPr>
          <p:cNvSpPr txBox="1"/>
          <p:nvPr/>
        </p:nvSpPr>
        <p:spPr>
          <a:xfrm>
            <a:off x="3544433" y="3313832"/>
            <a:ext cx="1256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GeoTIFF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651934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157D60A8-92BE-40A1-8162-334CBF6A0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An automated framework to derive explanatory variables from disparate open transport data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2A253-3E7C-4A52-AB35-69C40F47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1295400"/>
            <a:ext cx="5648325" cy="4600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07F8F2-8920-402B-A4C2-0A79EDB9B47F}"/>
              </a:ext>
            </a:extLst>
          </p:cNvPr>
          <p:cNvSpPr/>
          <p:nvPr/>
        </p:nvSpPr>
        <p:spPr>
          <a:xfrm>
            <a:off x="1676400" y="5919421"/>
            <a:ext cx="5719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From: Young, Marcus. 2016. “An automated framework to derive model variables from open transport data using R, PostgreSQL and </a:t>
            </a:r>
            <a:r>
              <a:rPr lang="en-GB" sz="900" dirty="0" err="1"/>
              <a:t>OpenTripPlanner</a:t>
            </a:r>
            <a:r>
              <a:rPr lang="en-GB" sz="900" dirty="0"/>
              <a:t>.” Paper presented at 24th GIS Research, UK Conference.</a:t>
            </a:r>
          </a:p>
        </p:txBody>
      </p:sp>
    </p:spTree>
    <p:extLst>
      <p:ext uri="{BB962C8B-B14F-4D97-AF65-F5344CB8AC3E}">
        <p14:creationId xmlns:p14="http://schemas.microsoft.com/office/powerpoint/2010/main" val="35568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1 (approx. 25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Build an OTP network graph for Greater Manchester and then launch your OTP instance and test the web interface.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hlinkClick r:id="rId3"/>
              </a:rPr>
              <a:t>https://github.com/marcusyoung/otp-tutorial</a:t>
            </a:r>
            <a:endParaRPr lang="en-GB" sz="2400" dirty="0"/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intro-otp.pdf &amp; materials.zip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40A00-26E8-4318-A2C7-B8DB3E68A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24" y="2667000"/>
            <a:ext cx="3391876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5B82B-EF4C-46CD-830C-D3D9F3843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5029200"/>
            <a:ext cx="5668211" cy="523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98B6F-1125-43F3-8E02-53FBEFE4A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5715000"/>
            <a:ext cx="7586692" cy="523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B5601-0C33-4DD0-BE81-58A55DF519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2" y="2692315"/>
            <a:ext cx="2772508" cy="20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0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2 (approx. 40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Query the OTP Isochrone API to obtain travel-time polygons for accessing Manchester Airport.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Challenge: assess impact of new airport link service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No OTP instance? Use: otp.graspit.co.uk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7DA94-6FA3-4A54-901A-F17F3A33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43200"/>
            <a:ext cx="4130398" cy="3673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D3D57-2155-4E98-A2F1-C15969F61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76" y="3383072"/>
            <a:ext cx="302374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3 (approx. 40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Use an R script to automate querying the OTP route planner API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Look up route to Manchester Airport by public transport for each LSOA in Greater Manchester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BDD04-823C-4C43-9C51-E5314952AF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11" y="2773907"/>
            <a:ext cx="2895600" cy="2262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7C98B-CE3F-407E-8402-F34B6490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62600"/>
            <a:ext cx="7467600" cy="975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0BDBB-328C-47B6-8FB1-9BCB5EC54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06965"/>
            <a:ext cx="319699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09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472</Words>
  <Application>Microsoft Office PowerPoint</Application>
  <PresentationFormat>On-screen Show (4:3)</PresentationFormat>
  <Paragraphs>177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To calibrate models I needed data on station access journeys and the train leg</vt:lpstr>
      <vt:lpstr>Variety of route planning tools were considered, but found unsuitable and rejected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Marcus Young</cp:lastModifiedBy>
  <cp:revision>185</cp:revision>
  <cp:lastPrinted>2017-10-02T18:42:13Z</cp:lastPrinted>
  <dcterms:created xsi:type="dcterms:W3CDTF">2014-02-19T23:34:34Z</dcterms:created>
  <dcterms:modified xsi:type="dcterms:W3CDTF">2017-11-16T11:06:26Z</dcterms:modified>
</cp:coreProperties>
</file>